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0" r:id="rId1"/>
  </p:sldMasterIdLst>
  <p:notesMasterIdLst>
    <p:notesMasterId r:id="rId40"/>
  </p:notesMasterIdLst>
  <p:handoutMasterIdLst>
    <p:handoutMasterId r:id="rId41"/>
  </p:handoutMasterIdLst>
  <p:sldIdLst>
    <p:sldId id="256" r:id="rId2"/>
    <p:sldId id="380" r:id="rId3"/>
    <p:sldId id="367" r:id="rId4"/>
    <p:sldId id="381" r:id="rId5"/>
    <p:sldId id="382" r:id="rId6"/>
    <p:sldId id="343" r:id="rId7"/>
    <p:sldId id="379" r:id="rId8"/>
    <p:sldId id="378" r:id="rId9"/>
    <p:sldId id="344" r:id="rId10"/>
    <p:sldId id="383" r:id="rId11"/>
    <p:sldId id="348" r:id="rId12"/>
    <p:sldId id="384" r:id="rId13"/>
    <p:sldId id="385" r:id="rId14"/>
    <p:sldId id="386" r:id="rId15"/>
    <p:sldId id="387" r:id="rId16"/>
    <p:sldId id="351" r:id="rId17"/>
    <p:sldId id="359" r:id="rId18"/>
    <p:sldId id="377" r:id="rId19"/>
    <p:sldId id="370" r:id="rId20"/>
    <p:sldId id="374" r:id="rId21"/>
    <p:sldId id="352" r:id="rId22"/>
    <p:sldId id="358" r:id="rId23"/>
    <p:sldId id="388" r:id="rId24"/>
    <p:sldId id="353" r:id="rId25"/>
    <p:sldId id="345" r:id="rId26"/>
    <p:sldId id="365" r:id="rId27"/>
    <p:sldId id="366" r:id="rId28"/>
    <p:sldId id="373" r:id="rId29"/>
    <p:sldId id="363" r:id="rId30"/>
    <p:sldId id="362" r:id="rId31"/>
    <p:sldId id="368" r:id="rId32"/>
    <p:sldId id="357" r:id="rId33"/>
    <p:sldId id="369" r:id="rId34"/>
    <p:sldId id="356" r:id="rId35"/>
    <p:sldId id="372" r:id="rId36"/>
    <p:sldId id="371" r:id="rId37"/>
    <p:sldId id="376" r:id="rId38"/>
    <p:sldId id="375" r:id="rId39"/>
  </p:sldIdLst>
  <p:sldSz cx="9144000" cy="6858000" type="screen4x3"/>
  <p:notesSz cx="6808788" cy="9940925"/>
  <p:embeddedFontLst>
    <p:embeddedFont>
      <p:font typeface="ＭＳ Ｐゴシック" panose="020B0600070205080204" pitchFamily="34" charset="-128"/>
      <p:regular r:id="rId42"/>
    </p:embeddedFont>
    <p:embeddedFont>
      <p:font typeface="Verdana" panose="020B0604030504040204" pitchFamily="34" charset="0"/>
      <p:regular r:id="rId43"/>
      <p:bold r:id="rId44"/>
      <p:italic r:id="rId45"/>
      <p:boldItalic r:id="rId46"/>
    </p:embeddedFont>
  </p:embeddedFontLst>
  <p:defaultTextStyle>
    <a:defPPr>
      <a:defRPr lang="da-DK"/>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4" autoAdjust="0"/>
    <p:restoredTop sz="92105" autoAdjust="0"/>
  </p:normalViewPr>
  <p:slideViewPr>
    <p:cSldViewPr>
      <p:cViewPr varScale="1">
        <p:scale>
          <a:sx n="66" d="100"/>
          <a:sy n="66" d="100"/>
        </p:scale>
        <p:origin x="365"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70"/>
    </p:cViewPr>
  </p:sorterViewPr>
  <p:notesViewPr>
    <p:cSldViewPr>
      <p:cViewPr>
        <p:scale>
          <a:sx n="150" d="100"/>
          <a:sy n="150" d="100"/>
        </p:scale>
        <p:origin x="-318" y="-78"/>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 y="3"/>
            <a:ext cx="2949772" cy="497603"/>
          </a:xfrm>
          <a:prstGeom prst="rect">
            <a:avLst/>
          </a:prstGeom>
          <a:noFill/>
          <a:ln w="9525">
            <a:noFill/>
            <a:miter lim="800000"/>
            <a:headEnd/>
            <a:tailEnd/>
          </a:ln>
          <a:effectLst/>
        </p:spPr>
        <p:txBody>
          <a:bodyPr vert="horz" wrap="square" lIns="92269" tIns="46135" rIns="92269" bIns="46135" numCol="1" anchor="t" anchorCtr="0" compatLnSpc="1">
            <a:prstTxWarp prst="textNoShape">
              <a:avLst/>
            </a:prstTxWarp>
          </a:bodyPr>
          <a:lstStyle>
            <a:lvl1pPr>
              <a:defRPr sz="1200" smtClean="0"/>
            </a:lvl1pPr>
          </a:lstStyle>
          <a:p>
            <a:pPr>
              <a:defRPr/>
            </a:pPr>
            <a:r>
              <a:rPr lang="da-DK" dirty="0"/>
              <a:t>Ole Togeby: </a:t>
            </a:r>
            <a:r>
              <a:rPr lang="da-DK" dirty="0" smtClean="0"/>
              <a:t>Den dobbelte genreforventning</a:t>
            </a:r>
            <a:endParaRPr lang="da-DK" dirty="0"/>
          </a:p>
        </p:txBody>
      </p:sp>
      <p:sp>
        <p:nvSpPr>
          <p:cNvPr id="40963" name="Rectangle 3"/>
          <p:cNvSpPr>
            <a:spLocks noGrp="1" noChangeArrowheads="1"/>
          </p:cNvSpPr>
          <p:nvPr>
            <p:ph type="dt" sz="quarter" idx="1"/>
          </p:nvPr>
        </p:nvSpPr>
        <p:spPr bwMode="auto">
          <a:xfrm>
            <a:off x="3857396" y="3"/>
            <a:ext cx="2949772" cy="497603"/>
          </a:xfrm>
          <a:prstGeom prst="rect">
            <a:avLst/>
          </a:prstGeom>
          <a:noFill/>
          <a:ln w="9525">
            <a:noFill/>
            <a:miter lim="800000"/>
            <a:headEnd/>
            <a:tailEnd/>
          </a:ln>
          <a:effectLst/>
        </p:spPr>
        <p:txBody>
          <a:bodyPr vert="horz" wrap="square" lIns="92269" tIns="46135" rIns="92269" bIns="46135" numCol="1" anchor="t" anchorCtr="0" compatLnSpc="1">
            <a:prstTxWarp prst="textNoShape">
              <a:avLst/>
            </a:prstTxWarp>
          </a:bodyPr>
          <a:lstStyle>
            <a:lvl1pPr algn="r">
              <a:defRPr sz="1200" smtClean="0"/>
            </a:lvl1pPr>
          </a:lstStyle>
          <a:p>
            <a:pPr>
              <a:defRPr/>
            </a:pPr>
            <a:fld id="{37EEFB02-84FB-4C0B-BC1E-AB4B2575576B}" type="datetime1">
              <a:rPr lang="da-DK"/>
              <a:pPr>
                <a:defRPr/>
              </a:pPr>
              <a:t>07-11-2017</a:t>
            </a:fld>
            <a:endParaRPr lang="da-DK" dirty="0"/>
          </a:p>
        </p:txBody>
      </p:sp>
      <p:sp>
        <p:nvSpPr>
          <p:cNvPr id="40964" name="Rectangle 4"/>
          <p:cNvSpPr>
            <a:spLocks noGrp="1" noChangeArrowheads="1"/>
          </p:cNvSpPr>
          <p:nvPr>
            <p:ph type="ftr" sz="quarter" idx="2"/>
          </p:nvPr>
        </p:nvSpPr>
        <p:spPr bwMode="auto">
          <a:xfrm>
            <a:off x="2" y="9441733"/>
            <a:ext cx="3405204" cy="216212"/>
          </a:xfrm>
          <a:prstGeom prst="rect">
            <a:avLst/>
          </a:prstGeom>
          <a:noFill/>
          <a:ln w="9525">
            <a:noFill/>
            <a:miter lim="800000"/>
            <a:headEnd/>
            <a:tailEnd/>
          </a:ln>
          <a:effectLst/>
        </p:spPr>
        <p:txBody>
          <a:bodyPr vert="horz" wrap="square" lIns="92269" tIns="46135" rIns="92269" bIns="46135" numCol="1" anchor="b" anchorCtr="0" compatLnSpc="1">
            <a:prstTxWarp prst="textNoShape">
              <a:avLst/>
            </a:prstTxWarp>
          </a:bodyPr>
          <a:lstStyle>
            <a:lvl1pPr>
              <a:defRPr sz="1200" smtClean="0"/>
            </a:lvl1pPr>
          </a:lstStyle>
          <a:p>
            <a:pPr>
              <a:defRPr/>
            </a:pPr>
            <a:r>
              <a:rPr lang="da-DK" dirty="0" smtClean="0"/>
              <a:t>Ole Togeby: Den dobbelte genreforventning</a:t>
            </a:r>
            <a:endParaRPr lang="da-DK" dirty="0"/>
          </a:p>
        </p:txBody>
      </p:sp>
      <p:sp>
        <p:nvSpPr>
          <p:cNvPr id="40965" name="Rectangle 5"/>
          <p:cNvSpPr>
            <a:spLocks noGrp="1" noChangeArrowheads="1"/>
          </p:cNvSpPr>
          <p:nvPr>
            <p:ph type="sldNum" sz="quarter" idx="3"/>
          </p:nvPr>
        </p:nvSpPr>
        <p:spPr bwMode="auto">
          <a:xfrm>
            <a:off x="3857396" y="9441737"/>
            <a:ext cx="2949772" cy="497602"/>
          </a:xfrm>
          <a:prstGeom prst="rect">
            <a:avLst/>
          </a:prstGeom>
          <a:noFill/>
          <a:ln w="9525">
            <a:noFill/>
            <a:miter lim="800000"/>
            <a:headEnd/>
            <a:tailEnd/>
          </a:ln>
          <a:effectLst/>
        </p:spPr>
        <p:txBody>
          <a:bodyPr vert="horz" wrap="square" lIns="92269" tIns="46135" rIns="92269" bIns="46135" numCol="1" anchor="b" anchorCtr="0" compatLnSpc="1">
            <a:prstTxWarp prst="textNoShape">
              <a:avLst/>
            </a:prstTxWarp>
          </a:bodyPr>
          <a:lstStyle>
            <a:lvl1pPr algn="r">
              <a:defRPr sz="1200" smtClean="0"/>
            </a:lvl1pPr>
          </a:lstStyle>
          <a:p>
            <a:pPr>
              <a:defRPr/>
            </a:pPr>
            <a:fld id="{48A6D36F-0908-4804-B21F-EB6987EAF6A2}" type="slidenum">
              <a:rPr lang="da-DK"/>
              <a:pPr>
                <a:defRPr/>
              </a:pPr>
              <a:t>‹nr.›</a:t>
            </a:fld>
            <a:endParaRPr lang="da-DK"/>
          </a:p>
        </p:txBody>
      </p:sp>
    </p:spTree>
    <p:extLst>
      <p:ext uri="{BB962C8B-B14F-4D97-AF65-F5344CB8AC3E}">
        <p14:creationId xmlns:p14="http://schemas.microsoft.com/office/powerpoint/2010/main" val="1774422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3"/>
            <a:ext cx="2949772" cy="497603"/>
          </a:xfrm>
          <a:prstGeom prst="rect">
            <a:avLst/>
          </a:prstGeom>
          <a:noFill/>
          <a:ln w="9525">
            <a:noFill/>
            <a:miter lim="800000"/>
            <a:headEnd/>
            <a:tailEnd/>
          </a:ln>
          <a:effectLst/>
        </p:spPr>
        <p:txBody>
          <a:bodyPr vert="horz" wrap="square" lIns="92269" tIns="46135" rIns="92269" bIns="46135" numCol="1" anchor="t" anchorCtr="0" compatLnSpc="1">
            <a:prstTxWarp prst="textNoShape">
              <a:avLst/>
            </a:prstTxWarp>
          </a:bodyPr>
          <a:lstStyle>
            <a:lvl1pPr>
              <a:defRPr sz="1200">
                <a:ea typeface="+mn-ea"/>
              </a:defRPr>
            </a:lvl1pPr>
          </a:lstStyle>
          <a:p>
            <a:pPr>
              <a:defRPr/>
            </a:pPr>
            <a:r>
              <a:rPr lang="da-DK" dirty="0" smtClean="0"/>
              <a:t>Ole Togeby: Ironi som retorisk kommunikation</a:t>
            </a:r>
            <a:endParaRPr lang="da-DK" dirty="0"/>
          </a:p>
        </p:txBody>
      </p:sp>
      <p:sp>
        <p:nvSpPr>
          <p:cNvPr id="20483" name="Rectangle 3"/>
          <p:cNvSpPr>
            <a:spLocks noGrp="1" noChangeArrowheads="1"/>
          </p:cNvSpPr>
          <p:nvPr>
            <p:ph type="dt" idx="1"/>
          </p:nvPr>
        </p:nvSpPr>
        <p:spPr bwMode="auto">
          <a:xfrm>
            <a:off x="3857396" y="3"/>
            <a:ext cx="2949772" cy="497603"/>
          </a:xfrm>
          <a:prstGeom prst="rect">
            <a:avLst/>
          </a:prstGeom>
          <a:noFill/>
          <a:ln w="9525">
            <a:noFill/>
            <a:miter lim="800000"/>
            <a:headEnd/>
            <a:tailEnd/>
          </a:ln>
          <a:effectLst/>
        </p:spPr>
        <p:txBody>
          <a:bodyPr vert="horz" wrap="square" lIns="92269" tIns="46135" rIns="92269" bIns="46135" numCol="1" anchor="t" anchorCtr="0" compatLnSpc="1">
            <a:prstTxWarp prst="textNoShape">
              <a:avLst/>
            </a:prstTxWarp>
          </a:bodyPr>
          <a:lstStyle>
            <a:lvl1pPr algn="r">
              <a:defRPr sz="1200" smtClean="0"/>
            </a:lvl1pPr>
          </a:lstStyle>
          <a:p>
            <a:pPr>
              <a:defRPr/>
            </a:pPr>
            <a:fld id="{9D943960-9F37-41DD-8331-335842C617E6}" type="datetime1">
              <a:rPr lang="da-DK"/>
              <a:pPr>
                <a:defRPr/>
              </a:pPr>
              <a:t>07-11-2017</a:t>
            </a:fld>
            <a:endParaRPr lang="da-DK"/>
          </a:p>
        </p:txBody>
      </p:sp>
      <p:sp>
        <p:nvSpPr>
          <p:cNvPr id="86020" name="Rectangle 4"/>
          <p:cNvSpPr>
            <a:spLocks noGrp="1" noRot="1" noChangeAspect="1" noChangeArrowheads="1" noTextEdit="1"/>
          </p:cNvSpPr>
          <p:nvPr>
            <p:ph type="sldImg" idx="2"/>
          </p:nvPr>
        </p:nvSpPr>
        <p:spPr bwMode="auto">
          <a:xfrm>
            <a:off x="920750" y="744538"/>
            <a:ext cx="4967288"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0721" y="4721664"/>
            <a:ext cx="5447354" cy="4473655"/>
          </a:xfrm>
          <a:prstGeom prst="rect">
            <a:avLst/>
          </a:prstGeom>
          <a:noFill/>
          <a:ln w="9525">
            <a:noFill/>
            <a:miter lim="800000"/>
            <a:headEnd/>
            <a:tailEnd/>
          </a:ln>
          <a:effectLst/>
        </p:spPr>
        <p:txBody>
          <a:bodyPr vert="horz" wrap="square" lIns="92269" tIns="46135" rIns="92269" bIns="46135"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486" name="Rectangle 6"/>
          <p:cNvSpPr>
            <a:spLocks noGrp="1" noChangeArrowheads="1"/>
          </p:cNvSpPr>
          <p:nvPr>
            <p:ph type="ftr" sz="quarter" idx="4"/>
          </p:nvPr>
        </p:nvSpPr>
        <p:spPr bwMode="auto">
          <a:xfrm>
            <a:off x="1" y="9441737"/>
            <a:ext cx="2949772" cy="497602"/>
          </a:xfrm>
          <a:prstGeom prst="rect">
            <a:avLst/>
          </a:prstGeom>
          <a:noFill/>
          <a:ln w="9525">
            <a:noFill/>
            <a:miter lim="800000"/>
            <a:headEnd/>
            <a:tailEnd/>
          </a:ln>
          <a:effectLst/>
        </p:spPr>
        <p:txBody>
          <a:bodyPr vert="horz" wrap="square" lIns="92269" tIns="46135" rIns="92269" bIns="46135" numCol="1" anchor="b" anchorCtr="0" compatLnSpc="1">
            <a:prstTxWarp prst="textNoShape">
              <a:avLst/>
            </a:prstTxWarp>
          </a:bodyPr>
          <a:lstStyle>
            <a:lvl1pPr>
              <a:defRPr sz="1200">
                <a:ea typeface="+mn-ea"/>
              </a:defRPr>
            </a:lvl1pPr>
          </a:lstStyle>
          <a:p>
            <a:pPr>
              <a:defRPr/>
            </a:pPr>
            <a:r>
              <a:rPr lang="da-DK" dirty="0" smtClean="0"/>
              <a:t>Ironi 2013</a:t>
            </a:r>
            <a:endParaRPr lang="da-DK" dirty="0"/>
          </a:p>
        </p:txBody>
      </p:sp>
      <p:sp>
        <p:nvSpPr>
          <p:cNvPr id="20487" name="Rectangle 7"/>
          <p:cNvSpPr>
            <a:spLocks noGrp="1" noChangeArrowheads="1"/>
          </p:cNvSpPr>
          <p:nvPr>
            <p:ph type="sldNum" sz="quarter" idx="5"/>
          </p:nvPr>
        </p:nvSpPr>
        <p:spPr bwMode="auto">
          <a:xfrm>
            <a:off x="3857396" y="9441737"/>
            <a:ext cx="2949772" cy="497602"/>
          </a:xfrm>
          <a:prstGeom prst="rect">
            <a:avLst/>
          </a:prstGeom>
          <a:noFill/>
          <a:ln w="9525">
            <a:noFill/>
            <a:miter lim="800000"/>
            <a:headEnd/>
            <a:tailEnd/>
          </a:ln>
          <a:effectLst/>
        </p:spPr>
        <p:txBody>
          <a:bodyPr vert="horz" wrap="square" lIns="92269" tIns="46135" rIns="92269" bIns="46135" numCol="1" anchor="b" anchorCtr="0" compatLnSpc="1">
            <a:prstTxWarp prst="textNoShape">
              <a:avLst/>
            </a:prstTxWarp>
          </a:bodyPr>
          <a:lstStyle>
            <a:lvl1pPr algn="r">
              <a:defRPr sz="1200" smtClean="0"/>
            </a:lvl1pPr>
          </a:lstStyle>
          <a:p>
            <a:pPr>
              <a:defRPr/>
            </a:pPr>
            <a:fld id="{70453D31-0931-4A23-A7A6-00060A833876}" type="slidenum">
              <a:rPr lang="da-DK"/>
              <a:pPr>
                <a:defRPr/>
              </a:pPr>
              <a:t>‹nr.›</a:t>
            </a:fld>
            <a:endParaRPr lang="da-DK"/>
          </a:p>
        </p:txBody>
      </p:sp>
    </p:spTree>
    <p:extLst>
      <p:ext uri="{BB962C8B-B14F-4D97-AF65-F5344CB8AC3E}">
        <p14:creationId xmlns:p14="http://schemas.microsoft.com/office/powerpoint/2010/main" val="386388636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9678" indent="-288338" eaLnBrk="0" hangingPunct="0">
              <a:defRPr>
                <a:solidFill>
                  <a:schemeClr val="tx1"/>
                </a:solidFill>
                <a:latin typeface="Arial" charset="0"/>
                <a:ea typeface="ＭＳ Ｐゴシック" charset="-128"/>
              </a:defRPr>
            </a:lvl2pPr>
            <a:lvl3pPr marL="1153351" indent="-230671" eaLnBrk="0" hangingPunct="0">
              <a:defRPr>
                <a:solidFill>
                  <a:schemeClr val="tx1"/>
                </a:solidFill>
                <a:latin typeface="Arial" charset="0"/>
                <a:ea typeface="ＭＳ Ｐゴシック" charset="-128"/>
              </a:defRPr>
            </a:lvl3pPr>
            <a:lvl4pPr marL="1614692" indent="-230671" eaLnBrk="0" hangingPunct="0">
              <a:defRPr>
                <a:solidFill>
                  <a:schemeClr val="tx1"/>
                </a:solidFill>
                <a:latin typeface="Arial" charset="0"/>
                <a:ea typeface="ＭＳ Ｐゴシック" charset="-128"/>
              </a:defRPr>
            </a:lvl4pPr>
            <a:lvl5pPr marL="2076034" indent="-230671" eaLnBrk="0" hangingPunct="0">
              <a:defRPr>
                <a:solidFill>
                  <a:schemeClr val="tx1"/>
                </a:solidFill>
                <a:latin typeface="Arial" charset="0"/>
                <a:ea typeface="ＭＳ Ｐゴシック" charset="-128"/>
              </a:defRPr>
            </a:lvl5pPr>
            <a:lvl6pPr marL="2537375" indent="-230671" eaLnBrk="0" fontAlgn="base" hangingPunct="0">
              <a:spcBef>
                <a:spcPct val="0"/>
              </a:spcBef>
              <a:spcAft>
                <a:spcPct val="0"/>
              </a:spcAft>
              <a:defRPr>
                <a:solidFill>
                  <a:schemeClr val="tx1"/>
                </a:solidFill>
                <a:latin typeface="Arial" charset="0"/>
                <a:ea typeface="ＭＳ Ｐゴシック" charset="-128"/>
              </a:defRPr>
            </a:lvl6pPr>
            <a:lvl7pPr marL="2998716" indent="-230671" eaLnBrk="0" fontAlgn="base" hangingPunct="0">
              <a:spcBef>
                <a:spcPct val="0"/>
              </a:spcBef>
              <a:spcAft>
                <a:spcPct val="0"/>
              </a:spcAft>
              <a:defRPr>
                <a:solidFill>
                  <a:schemeClr val="tx1"/>
                </a:solidFill>
                <a:latin typeface="Arial" charset="0"/>
                <a:ea typeface="ＭＳ Ｐゴシック" charset="-128"/>
              </a:defRPr>
            </a:lvl7pPr>
            <a:lvl8pPr marL="3460056" indent="-230671" eaLnBrk="0" fontAlgn="base" hangingPunct="0">
              <a:spcBef>
                <a:spcPct val="0"/>
              </a:spcBef>
              <a:spcAft>
                <a:spcPct val="0"/>
              </a:spcAft>
              <a:defRPr>
                <a:solidFill>
                  <a:schemeClr val="tx1"/>
                </a:solidFill>
                <a:latin typeface="Arial" charset="0"/>
                <a:ea typeface="ＭＳ Ｐゴシック" charset="-128"/>
              </a:defRPr>
            </a:lvl8pPr>
            <a:lvl9pPr marL="3921396" indent="-230671"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Ole Togeby</a:t>
            </a:r>
          </a:p>
        </p:txBody>
      </p:sp>
      <p:sp>
        <p:nvSpPr>
          <p:cNvPr id="870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9678" indent="-288338" eaLnBrk="0" hangingPunct="0">
              <a:defRPr>
                <a:solidFill>
                  <a:schemeClr val="tx1"/>
                </a:solidFill>
                <a:latin typeface="Arial" charset="0"/>
                <a:ea typeface="ＭＳ Ｐゴシック" charset="-128"/>
              </a:defRPr>
            </a:lvl2pPr>
            <a:lvl3pPr marL="1153351" indent="-230671" eaLnBrk="0" hangingPunct="0">
              <a:defRPr>
                <a:solidFill>
                  <a:schemeClr val="tx1"/>
                </a:solidFill>
                <a:latin typeface="Arial" charset="0"/>
                <a:ea typeface="ＭＳ Ｐゴシック" charset="-128"/>
              </a:defRPr>
            </a:lvl3pPr>
            <a:lvl4pPr marL="1614692" indent="-230671" eaLnBrk="0" hangingPunct="0">
              <a:defRPr>
                <a:solidFill>
                  <a:schemeClr val="tx1"/>
                </a:solidFill>
                <a:latin typeface="Arial" charset="0"/>
                <a:ea typeface="ＭＳ Ｐゴシック" charset="-128"/>
              </a:defRPr>
            </a:lvl4pPr>
            <a:lvl5pPr marL="2076034" indent="-230671" eaLnBrk="0" hangingPunct="0">
              <a:defRPr>
                <a:solidFill>
                  <a:schemeClr val="tx1"/>
                </a:solidFill>
                <a:latin typeface="Arial" charset="0"/>
                <a:ea typeface="ＭＳ Ｐゴシック" charset="-128"/>
              </a:defRPr>
            </a:lvl5pPr>
            <a:lvl6pPr marL="2537375" indent="-230671" eaLnBrk="0" fontAlgn="base" hangingPunct="0">
              <a:spcBef>
                <a:spcPct val="0"/>
              </a:spcBef>
              <a:spcAft>
                <a:spcPct val="0"/>
              </a:spcAft>
              <a:defRPr>
                <a:solidFill>
                  <a:schemeClr val="tx1"/>
                </a:solidFill>
                <a:latin typeface="Arial" charset="0"/>
                <a:ea typeface="ＭＳ Ｐゴシック" charset="-128"/>
              </a:defRPr>
            </a:lvl6pPr>
            <a:lvl7pPr marL="2998716" indent="-230671" eaLnBrk="0" fontAlgn="base" hangingPunct="0">
              <a:spcBef>
                <a:spcPct val="0"/>
              </a:spcBef>
              <a:spcAft>
                <a:spcPct val="0"/>
              </a:spcAft>
              <a:defRPr>
                <a:solidFill>
                  <a:schemeClr val="tx1"/>
                </a:solidFill>
                <a:latin typeface="Arial" charset="0"/>
                <a:ea typeface="ＭＳ Ｐゴシック" charset="-128"/>
              </a:defRPr>
            </a:lvl7pPr>
            <a:lvl8pPr marL="3460056" indent="-230671" eaLnBrk="0" fontAlgn="base" hangingPunct="0">
              <a:spcBef>
                <a:spcPct val="0"/>
              </a:spcBef>
              <a:spcAft>
                <a:spcPct val="0"/>
              </a:spcAft>
              <a:defRPr>
                <a:solidFill>
                  <a:schemeClr val="tx1"/>
                </a:solidFill>
                <a:latin typeface="Arial" charset="0"/>
                <a:ea typeface="ＭＳ Ｐゴシック" charset="-128"/>
              </a:defRPr>
            </a:lvl8pPr>
            <a:lvl9pPr marL="3921396" indent="-230671"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9CCFAE0-12DC-4AD6-9469-2A4E4EE27AD2}" type="datetime1">
              <a:rPr lang="da-DK"/>
              <a:pPr eaLnBrk="1" hangingPunct="1"/>
              <a:t>07-11-2017</a:t>
            </a:fld>
            <a:endParaRPr lang="da-DK"/>
          </a:p>
        </p:txBody>
      </p:sp>
      <p:sp>
        <p:nvSpPr>
          <p:cNvPr id="870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9678" indent="-288338" eaLnBrk="0" hangingPunct="0">
              <a:defRPr>
                <a:solidFill>
                  <a:schemeClr val="tx1"/>
                </a:solidFill>
                <a:latin typeface="Arial" charset="0"/>
                <a:ea typeface="ＭＳ Ｐゴシック" charset="-128"/>
              </a:defRPr>
            </a:lvl2pPr>
            <a:lvl3pPr marL="1153351" indent="-230671" eaLnBrk="0" hangingPunct="0">
              <a:defRPr>
                <a:solidFill>
                  <a:schemeClr val="tx1"/>
                </a:solidFill>
                <a:latin typeface="Arial" charset="0"/>
                <a:ea typeface="ＭＳ Ｐゴシック" charset="-128"/>
              </a:defRPr>
            </a:lvl3pPr>
            <a:lvl4pPr marL="1614692" indent="-230671" eaLnBrk="0" hangingPunct="0">
              <a:defRPr>
                <a:solidFill>
                  <a:schemeClr val="tx1"/>
                </a:solidFill>
                <a:latin typeface="Arial" charset="0"/>
                <a:ea typeface="ＭＳ Ｐゴシック" charset="-128"/>
              </a:defRPr>
            </a:lvl4pPr>
            <a:lvl5pPr marL="2076034" indent="-230671" eaLnBrk="0" hangingPunct="0">
              <a:defRPr>
                <a:solidFill>
                  <a:schemeClr val="tx1"/>
                </a:solidFill>
                <a:latin typeface="Arial" charset="0"/>
                <a:ea typeface="ＭＳ Ｐゴシック" charset="-128"/>
              </a:defRPr>
            </a:lvl5pPr>
            <a:lvl6pPr marL="2537375" indent="-230671" eaLnBrk="0" fontAlgn="base" hangingPunct="0">
              <a:spcBef>
                <a:spcPct val="0"/>
              </a:spcBef>
              <a:spcAft>
                <a:spcPct val="0"/>
              </a:spcAft>
              <a:defRPr>
                <a:solidFill>
                  <a:schemeClr val="tx1"/>
                </a:solidFill>
                <a:latin typeface="Arial" charset="0"/>
                <a:ea typeface="ＭＳ Ｐゴシック" charset="-128"/>
              </a:defRPr>
            </a:lvl6pPr>
            <a:lvl7pPr marL="2998716" indent="-230671" eaLnBrk="0" fontAlgn="base" hangingPunct="0">
              <a:spcBef>
                <a:spcPct val="0"/>
              </a:spcBef>
              <a:spcAft>
                <a:spcPct val="0"/>
              </a:spcAft>
              <a:defRPr>
                <a:solidFill>
                  <a:schemeClr val="tx1"/>
                </a:solidFill>
                <a:latin typeface="Arial" charset="0"/>
                <a:ea typeface="ＭＳ Ｐゴシック" charset="-128"/>
              </a:defRPr>
            </a:lvl7pPr>
            <a:lvl8pPr marL="3460056" indent="-230671" eaLnBrk="0" fontAlgn="base" hangingPunct="0">
              <a:spcBef>
                <a:spcPct val="0"/>
              </a:spcBef>
              <a:spcAft>
                <a:spcPct val="0"/>
              </a:spcAft>
              <a:defRPr>
                <a:solidFill>
                  <a:schemeClr val="tx1"/>
                </a:solidFill>
                <a:latin typeface="Arial" charset="0"/>
                <a:ea typeface="ＭＳ Ｐゴシック" charset="-128"/>
              </a:defRPr>
            </a:lvl8pPr>
            <a:lvl9pPr marL="3921396" indent="-230671"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da-DK" smtClean="0"/>
              <a:t>Tekstkomposition 2010</a:t>
            </a:r>
          </a:p>
        </p:txBody>
      </p:sp>
      <p:sp>
        <p:nvSpPr>
          <p:cNvPr id="870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9678" indent="-288338" eaLnBrk="0" hangingPunct="0">
              <a:defRPr>
                <a:solidFill>
                  <a:schemeClr val="tx1"/>
                </a:solidFill>
                <a:latin typeface="Arial" charset="0"/>
                <a:ea typeface="ＭＳ Ｐゴシック" charset="-128"/>
              </a:defRPr>
            </a:lvl2pPr>
            <a:lvl3pPr marL="1153351" indent="-230671" eaLnBrk="0" hangingPunct="0">
              <a:defRPr>
                <a:solidFill>
                  <a:schemeClr val="tx1"/>
                </a:solidFill>
                <a:latin typeface="Arial" charset="0"/>
                <a:ea typeface="ＭＳ Ｐゴシック" charset="-128"/>
              </a:defRPr>
            </a:lvl3pPr>
            <a:lvl4pPr marL="1614692" indent="-230671" eaLnBrk="0" hangingPunct="0">
              <a:defRPr>
                <a:solidFill>
                  <a:schemeClr val="tx1"/>
                </a:solidFill>
                <a:latin typeface="Arial" charset="0"/>
                <a:ea typeface="ＭＳ Ｐゴシック" charset="-128"/>
              </a:defRPr>
            </a:lvl4pPr>
            <a:lvl5pPr marL="2076034" indent="-230671" eaLnBrk="0" hangingPunct="0">
              <a:defRPr>
                <a:solidFill>
                  <a:schemeClr val="tx1"/>
                </a:solidFill>
                <a:latin typeface="Arial" charset="0"/>
                <a:ea typeface="ＭＳ Ｐゴシック" charset="-128"/>
              </a:defRPr>
            </a:lvl5pPr>
            <a:lvl6pPr marL="2537375" indent="-230671" eaLnBrk="0" fontAlgn="base" hangingPunct="0">
              <a:spcBef>
                <a:spcPct val="0"/>
              </a:spcBef>
              <a:spcAft>
                <a:spcPct val="0"/>
              </a:spcAft>
              <a:defRPr>
                <a:solidFill>
                  <a:schemeClr val="tx1"/>
                </a:solidFill>
                <a:latin typeface="Arial" charset="0"/>
                <a:ea typeface="ＭＳ Ｐゴシック" charset="-128"/>
              </a:defRPr>
            </a:lvl6pPr>
            <a:lvl7pPr marL="2998716" indent="-230671" eaLnBrk="0" fontAlgn="base" hangingPunct="0">
              <a:spcBef>
                <a:spcPct val="0"/>
              </a:spcBef>
              <a:spcAft>
                <a:spcPct val="0"/>
              </a:spcAft>
              <a:defRPr>
                <a:solidFill>
                  <a:schemeClr val="tx1"/>
                </a:solidFill>
                <a:latin typeface="Arial" charset="0"/>
                <a:ea typeface="ＭＳ Ｐゴシック" charset="-128"/>
              </a:defRPr>
            </a:lvl7pPr>
            <a:lvl8pPr marL="3460056" indent="-230671" eaLnBrk="0" fontAlgn="base" hangingPunct="0">
              <a:spcBef>
                <a:spcPct val="0"/>
              </a:spcBef>
              <a:spcAft>
                <a:spcPct val="0"/>
              </a:spcAft>
              <a:defRPr>
                <a:solidFill>
                  <a:schemeClr val="tx1"/>
                </a:solidFill>
                <a:latin typeface="Arial" charset="0"/>
                <a:ea typeface="ＭＳ Ｐゴシック" charset="-128"/>
              </a:defRPr>
            </a:lvl8pPr>
            <a:lvl9pPr marL="3921396" indent="-230671"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4ADA0AC-7496-483A-86F5-EBD79EEB2DDA}" type="slidenum">
              <a:rPr lang="da-DK"/>
              <a:pPr eaLnBrk="1" hangingPunct="1"/>
              <a:t>1</a:t>
            </a:fld>
            <a:endParaRPr lang="da-DK"/>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08274">
              <a:defRPr/>
            </a:pPr>
            <a:r>
              <a:rPr lang="da-DK" dirty="0"/>
              <a:t>De situationer som de undersøgte opgavebesvarelser indgår i, er, som præsten og menigheden, bestemt ved to formelt definerede statusroller, nemlig de idealtypiske roller som lærer og elev. De er reguleret af love, bekendtgørelser, og andre styretekster, og af overenskomster, arbejdsmarkeds­forhold og lokale kommuners og skolers retningslinjer. Lærerrollen er bestemt som den der ved og kan noget, som har dokumenterede kompetencer på et fagligt område, og som mod betaling skal undervise eleverne i denne viden og kunnen på skemalagte tidspunkter og under </a:t>
            </a:r>
            <a:r>
              <a:rPr lang="da-DK" dirty="0" err="1"/>
              <a:t>overenskomstregu­lerede</a:t>
            </a:r>
            <a:r>
              <a:rPr lang="da-DK" dirty="0"/>
              <a:t> vilkår. Elevernes roller er at de direkte eller, som oftest, indirekte gennem skatten betaler for at modtage undervisning; de har pligt til at deltage i undervisningen og har mulighed for at indstille sig til eksaminer der giver beviser på erhvervede kompetencer. Rollerelationerne i skolen ligger meget fast og har ikke ændret sig væsentligt i mange år, mens udfyldningen af rollerne, </a:t>
            </a:r>
            <a:r>
              <a:rPr lang="da-DK" dirty="0" err="1"/>
              <a:t>talepositio­nerne</a:t>
            </a:r>
            <a:r>
              <a:rPr lang="da-DK" dirty="0"/>
              <a:t> og stilen i interaktionens tekster, er i stadig forandring.</a:t>
            </a:r>
          </a:p>
          <a:p>
            <a:endParaRPr lang="da-DK" dirty="0"/>
          </a:p>
        </p:txBody>
      </p:sp>
      <p:sp>
        <p:nvSpPr>
          <p:cNvPr id="4" name="Pladsholder til sidehoved 3"/>
          <p:cNvSpPr>
            <a:spLocks noGrp="1"/>
          </p:cNvSpPr>
          <p:nvPr>
            <p:ph type="hdr" sz="quarter" idx="10"/>
          </p:nvPr>
        </p:nvSpPr>
        <p:spPr/>
        <p:txBody>
          <a:bodyPr/>
          <a:lstStyle/>
          <a:p>
            <a:pPr>
              <a:defRPr/>
            </a:pPr>
            <a:r>
              <a:rPr lang="da-DK" smtClean="0"/>
              <a:t>Ole Togeby: Ironi som retorisk kommunikation</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07-11-2017</a:t>
            </a:fld>
            <a:endParaRPr lang="da-DK"/>
          </a:p>
        </p:txBody>
      </p:sp>
      <p:sp>
        <p:nvSpPr>
          <p:cNvPr id="6" name="Pladsholder til sidefod 5"/>
          <p:cNvSpPr>
            <a:spLocks noGrp="1"/>
          </p:cNvSpPr>
          <p:nvPr>
            <p:ph type="ftr" sz="quarter" idx="12"/>
          </p:nvPr>
        </p:nvSpPr>
        <p:spPr/>
        <p:txBody>
          <a:bodyPr/>
          <a:lstStyle/>
          <a:p>
            <a:pPr>
              <a:defRPr/>
            </a:pPr>
            <a:r>
              <a:rPr lang="da-DK" smtClean="0"/>
              <a:t>Ironi 2013</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6</a:t>
            </a:fld>
            <a:endParaRPr lang="da-DK"/>
          </a:p>
        </p:txBody>
      </p:sp>
    </p:spTree>
    <p:extLst>
      <p:ext uri="{BB962C8B-B14F-4D97-AF65-F5344CB8AC3E}">
        <p14:creationId xmlns:p14="http://schemas.microsoft.com/office/powerpoint/2010/main" val="113033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08274">
              <a:defRPr/>
            </a:pPr>
            <a:r>
              <a:rPr lang="da-DK" dirty="0"/>
              <a:t>Rollerne gennemspilles i forskellige situationer: i lærebogen, som er skriftlig massekom­munikation til alle elever i faget; i tavleundervisningen og skriveordrer, som er hhv. mundtlig og skriftlig, en-til-mange-kommunikation til eleverne i klassen; i opgavebesvarelser, som er omvendt massekommunikation, dvs. mange-til-en-kommunikation til læreren, og </a:t>
            </a:r>
            <a:r>
              <a:rPr lang="da-DK" dirty="0" err="1"/>
              <a:t>lærerkommen­tarer</a:t>
            </a:r>
            <a:r>
              <a:rPr lang="da-DK" dirty="0"/>
              <a:t>, som er skriftlige en-til-en-kommunikation mellem elev og lærer. Mens lærebog og tavleundervisning er genbrugstekster, er skriveordrer, opgavebesvarelser og lærerkommentarer </a:t>
            </a:r>
            <a:r>
              <a:rPr lang="da-DK" dirty="0" err="1"/>
              <a:t>for­brugstekster</a:t>
            </a:r>
            <a:r>
              <a:rPr lang="da-DK" dirty="0"/>
              <a:t> der ikke kan genbruges. Nogle </a:t>
            </a:r>
            <a:r>
              <a:rPr lang="da-DK" dirty="0" err="1"/>
              <a:t>sprivepædagoger</a:t>
            </a:r>
            <a:r>
              <a:rPr lang="da-DK" dirty="0"/>
              <a:t> prøver at komme ud over de rigide rollerelationer ved at lade eleverne skrive tekster der indgår i virkelige skrivesituationer, fx virkelige læserbreve, virkelige referater, breve til kommunen.</a:t>
            </a:r>
          </a:p>
          <a:p>
            <a:endParaRPr lang="da-DK" dirty="0"/>
          </a:p>
        </p:txBody>
      </p:sp>
      <p:sp>
        <p:nvSpPr>
          <p:cNvPr id="4" name="Pladsholder til sidehoved 3"/>
          <p:cNvSpPr>
            <a:spLocks noGrp="1"/>
          </p:cNvSpPr>
          <p:nvPr>
            <p:ph type="hdr" sz="quarter" idx="10"/>
          </p:nvPr>
        </p:nvSpPr>
        <p:spPr/>
        <p:txBody>
          <a:bodyPr/>
          <a:lstStyle/>
          <a:p>
            <a:pPr>
              <a:defRPr/>
            </a:pPr>
            <a:r>
              <a:rPr lang="da-DK" smtClean="0"/>
              <a:t>Ole Togeby: Ironi som retorisk kommunikation</a:t>
            </a:r>
            <a:endParaRPr lang="da-DK" dirty="0"/>
          </a:p>
        </p:txBody>
      </p:sp>
      <p:sp>
        <p:nvSpPr>
          <p:cNvPr id="5" name="Pladsholder til dato 4"/>
          <p:cNvSpPr>
            <a:spLocks noGrp="1"/>
          </p:cNvSpPr>
          <p:nvPr>
            <p:ph type="dt" idx="11"/>
          </p:nvPr>
        </p:nvSpPr>
        <p:spPr/>
        <p:txBody>
          <a:bodyPr/>
          <a:lstStyle/>
          <a:p>
            <a:pPr>
              <a:defRPr/>
            </a:pPr>
            <a:fld id="{9D943960-9F37-41DD-8331-335842C617E6}" type="datetime1">
              <a:rPr lang="da-DK" smtClean="0"/>
              <a:pPr>
                <a:defRPr/>
              </a:pPr>
              <a:t>07-11-2017</a:t>
            </a:fld>
            <a:endParaRPr lang="da-DK"/>
          </a:p>
        </p:txBody>
      </p:sp>
      <p:sp>
        <p:nvSpPr>
          <p:cNvPr id="6" name="Pladsholder til sidefod 5"/>
          <p:cNvSpPr>
            <a:spLocks noGrp="1"/>
          </p:cNvSpPr>
          <p:nvPr>
            <p:ph type="ftr" sz="quarter" idx="12"/>
          </p:nvPr>
        </p:nvSpPr>
        <p:spPr/>
        <p:txBody>
          <a:bodyPr/>
          <a:lstStyle/>
          <a:p>
            <a:pPr>
              <a:defRPr/>
            </a:pPr>
            <a:r>
              <a:rPr lang="da-DK" smtClean="0"/>
              <a:t>Ironi 2013</a:t>
            </a:r>
            <a:endParaRPr lang="da-DK" dirty="0"/>
          </a:p>
        </p:txBody>
      </p:sp>
      <p:sp>
        <p:nvSpPr>
          <p:cNvPr id="7" name="Pladsholder til diasnummer 6"/>
          <p:cNvSpPr>
            <a:spLocks noGrp="1"/>
          </p:cNvSpPr>
          <p:nvPr>
            <p:ph type="sldNum" sz="quarter" idx="13"/>
          </p:nvPr>
        </p:nvSpPr>
        <p:spPr/>
        <p:txBody>
          <a:bodyPr/>
          <a:lstStyle/>
          <a:p>
            <a:pPr>
              <a:defRPr/>
            </a:pPr>
            <a:fld id="{70453D31-0931-4A23-A7A6-00060A833876}" type="slidenum">
              <a:rPr lang="da-DK" smtClean="0"/>
              <a:pPr>
                <a:defRPr/>
              </a:pPr>
              <a:t>9</a:t>
            </a:fld>
            <a:endParaRPr lang="da-DK"/>
          </a:p>
        </p:txBody>
      </p:sp>
    </p:spTree>
    <p:extLst>
      <p:ext uri="{BB962C8B-B14F-4D97-AF65-F5344CB8AC3E}">
        <p14:creationId xmlns:p14="http://schemas.microsoft.com/office/powerpoint/2010/main" val="200679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5"/>
          <p:cNvSpPr>
            <a:spLocks noGrp="1" noChangeArrowheads="1"/>
          </p:cNvSpPr>
          <p:nvPr>
            <p:ph type="ftr" sz="quarter" idx="10"/>
          </p:nvPr>
        </p:nvSpPr>
        <p:spPr>
          <a:xfrm>
            <a:off x="1547664" y="6165304"/>
            <a:ext cx="2989262" cy="628650"/>
          </a:xfrm>
          <a:ln/>
        </p:spPr>
        <p:txBody>
          <a:bodyPr/>
          <a:lstStyle>
            <a:lvl1pPr>
              <a:defRPr/>
            </a:lvl1pPr>
          </a:lstStyle>
          <a:p>
            <a:pPr>
              <a:defRPr/>
            </a:pPr>
            <a:r>
              <a:rPr lang="pt-BR" dirty="0" smtClean="0"/>
              <a:t>A A R H U S   U N I V E R S I T E T            Institut for Æstetik og Kommunikation</a:t>
            </a:r>
            <a:endParaRPr lang="da-DK" dirty="0"/>
          </a:p>
        </p:txBody>
      </p:sp>
    </p:spTree>
    <p:extLst>
      <p:ext uri="{BB962C8B-B14F-4D97-AF65-F5344CB8AC3E}">
        <p14:creationId xmlns:p14="http://schemas.microsoft.com/office/powerpoint/2010/main" val="139922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3518611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ggrund til PowerPoint-skabeloner kop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38" y="0"/>
            <a:ext cx="10153651" cy="71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dirty="0" smtClean="0"/>
              <a:t>Klik for at redigere titeltypografi i masteren</a:t>
            </a:r>
          </a:p>
        </p:txBody>
      </p:sp>
      <p:sp>
        <p:nvSpPr>
          <p:cNvPr id="1028" name="Rectangle 4"/>
          <p:cNvSpPr>
            <a:spLocks noGrp="1" noChangeArrowheads="1"/>
          </p:cNvSpPr>
          <p:nvPr>
            <p:ph type="body" idx="1"/>
          </p:nvPr>
        </p:nvSpPr>
        <p:spPr bwMode="auto">
          <a:xfrm>
            <a:off x="457200" y="1628775"/>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65893" name="Rectangle 5"/>
          <p:cNvSpPr>
            <a:spLocks noGrp="1" noChangeArrowheads="1"/>
          </p:cNvSpPr>
          <p:nvPr>
            <p:ph type="ftr" sz="quarter" idx="3"/>
          </p:nvPr>
        </p:nvSpPr>
        <p:spPr bwMode="auto">
          <a:xfrm>
            <a:off x="1619250" y="6176963"/>
            <a:ext cx="2989262" cy="628650"/>
          </a:xfrm>
          <a:prstGeom prst="rect">
            <a:avLst/>
          </a:prstGeom>
          <a:noFill/>
          <a:ln w="0">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Futura Medium" pitchFamily="34" charset="0"/>
                <a:ea typeface="+mn-ea"/>
              </a:defRPr>
            </a:lvl1pPr>
          </a:lstStyle>
          <a:p>
            <a:pPr>
              <a:defRPr/>
            </a:pPr>
            <a:r>
              <a:rPr lang="pt-BR" smtClean="0"/>
              <a:t>A A R H U S   U N I V E R S I T E T            Institut for Æstetik og Kommunikation</a:t>
            </a:r>
            <a:endParaRPr lang="da-DK" dirty="0"/>
          </a:p>
        </p:txBody>
      </p:sp>
      <p:pic>
        <p:nvPicPr>
          <p:cNvPr id="1030" name="Picture 6" descr="roedlinje"/>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250" y="6381750"/>
            <a:ext cx="6981825"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ChangeArrowheads="1"/>
          </p:cNvSpPr>
          <p:nvPr userDrawn="1"/>
        </p:nvSpPr>
        <p:spPr bwMode="auto">
          <a:xfrm>
            <a:off x="4857750" y="6491288"/>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ABC8B3D4-BF18-4255-AA76-DA6D57162CCF}" type="slidenum">
              <a:rPr lang="da-DK" sz="1200"/>
              <a:pPr/>
              <a:t>‹nr.›</a:t>
            </a:fld>
            <a:endParaRPr lang="da-DK"/>
          </a:p>
        </p:txBody>
      </p:sp>
      <p:sp>
        <p:nvSpPr>
          <p:cNvPr id="165896" name="Text Box 8"/>
          <p:cNvSpPr txBox="1">
            <a:spLocks noChangeArrowheads="1"/>
          </p:cNvSpPr>
          <p:nvPr userDrawn="1"/>
        </p:nvSpPr>
        <p:spPr bwMode="auto">
          <a:xfrm>
            <a:off x="5321300" y="6453188"/>
            <a:ext cx="3498850" cy="261610"/>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defRPr/>
            </a:pPr>
            <a:r>
              <a:rPr lang="da-DK" sz="1100" dirty="0" smtClean="0"/>
              <a:t>Ole Togeby: </a:t>
            </a:r>
            <a:r>
              <a:rPr lang="da-DK" sz="1100" baseline="0" dirty="0" smtClean="0"/>
              <a:t> Den dobbelte genreforventning 2015</a:t>
            </a:r>
            <a:endParaRPr lang="da-DK" sz="1100" i="0" dirty="0" smtClean="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hf hdr="0" dt="0"/>
  <p:txStyles>
    <p:titleStyle>
      <a:lvl1pPr algn="ctr" rtl="0" eaLnBrk="0" fontAlgn="base" hangingPunct="0">
        <a:spcBef>
          <a:spcPct val="0"/>
        </a:spcBef>
        <a:spcAft>
          <a:spcPct val="0"/>
        </a:spcAft>
        <a:defRPr sz="4000" b="1">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1"/>
          </a:solidFill>
          <a:latin typeface="Verdana" pitchFamily="34" charset="0"/>
          <a:ea typeface="ＭＳ Ｐゴシック" charset="-128"/>
          <a:cs typeface="ＭＳ Ｐゴシック" charset="-128"/>
        </a:defRPr>
      </a:lvl5pPr>
      <a:lvl6pPr marL="457200" algn="ctr" rtl="0" fontAlgn="base">
        <a:spcBef>
          <a:spcPct val="0"/>
        </a:spcBef>
        <a:spcAft>
          <a:spcPct val="0"/>
        </a:spcAft>
        <a:defRPr sz="4000" b="1">
          <a:solidFill>
            <a:schemeClr val="tx1"/>
          </a:solidFill>
          <a:latin typeface="Verdana" pitchFamily="34" charset="0"/>
        </a:defRPr>
      </a:lvl6pPr>
      <a:lvl7pPr marL="914400" algn="ctr" rtl="0" fontAlgn="base">
        <a:spcBef>
          <a:spcPct val="0"/>
        </a:spcBef>
        <a:spcAft>
          <a:spcPct val="0"/>
        </a:spcAft>
        <a:defRPr sz="4000" b="1">
          <a:solidFill>
            <a:schemeClr val="tx1"/>
          </a:solidFill>
          <a:latin typeface="Verdana" pitchFamily="34" charset="0"/>
        </a:defRPr>
      </a:lvl7pPr>
      <a:lvl8pPr marL="1371600" algn="ctr" rtl="0" fontAlgn="base">
        <a:spcBef>
          <a:spcPct val="0"/>
        </a:spcBef>
        <a:spcAft>
          <a:spcPct val="0"/>
        </a:spcAft>
        <a:defRPr sz="4000" b="1">
          <a:solidFill>
            <a:schemeClr val="tx1"/>
          </a:solidFill>
          <a:latin typeface="Verdana" pitchFamily="34" charset="0"/>
        </a:defRPr>
      </a:lvl8pPr>
      <a:lvl9pPr marL="1828800" algn="ctr" rtl="0" fontAlgn="base">
        <a:spcBef>
          <a:spcPct val="0"/>
        </a:spcBef>
        <a:spcAft>
          <a:spcPct val="0"/>
        </a:spcAft>
        <a:defRPr sz="40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0000"/>
        </a:buClr>
        <a:buFont typeface="Wingdings" pitchFamily="2" charset="2"/>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FF0000"/>
        </a:buClr>
        <a:buFont typeface="Wingdings" pitchFamily="2" charset="2"/>
        <a:buChar char="§"/>
        <a:defRPr sz="1400">
          <a:solidFill>
            <a:schemeClr val="tx1"/>
          </a:solidFill>
          <a:latin typeface="+mn-lt"/>
          <a:ea typeface="ＭＳ Ｐゴシック" charset="-128"/>
        </a:defRPr>
      </a:lvl5pPr>
      <a:lvl6pPr marL="25146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685800" y="1844825"/>
            <a:ext cx="7772400" cy="1728191"/>
          </a:xfrm>
        </p:spPr>
        <p:txBody>
          <a:bodyPr/>
          <a:lstStyle/>
          <a:p>
            <a:pPr eaLnBrk="1" hangingPunct="1"/>
            <a:r>
              <a:rPr lang="da-DK" sz="3200" dirty="0" smtClean="0"/>
              <a:t>Den dobbelte genreforventning</a:t>
            </a:r>
          </a:p>
        </p:txBody>
      </p:sp>
      <p:sp>
        <p:nvSpPr>
          <p:cNvPr id="2052" name="Rectangle 3"/>
          <p:cNvSpPr>
            <a:spLocks noGrp="1" noChangeArrowheads="1"/>
          </p:cNvSpPr>
          <p:nvPr>
            <p:ph type="subTitle" idx="1"/>
          </p:nvPr>
        </p:nvSpPr>
        <p:spPr>
          <a:xfrm>
            <a:off x="1403648" y="3573016"/>
            <a:ext cx="6400800" cy="2425824"/>
          </a:xfrm>
        </p:spPr>
        <p:txBody>
          <a:bodyPr/>
          <a:lstStyle/>
          <a:p>
            <a:pPr eaLnBrk="1" hangingPunct="1"/>
            <a:r>
              <a:rPr lang="da-DK" dirty="0" smtClean="0"/>
              <a:t>Ole Togeby</a:t>
            </a:r>
          </a:p>
          <a:p>
            <a:pPr eaLnBrk="1" hangingPunct="1"/>
            <a:r>
              <a:rPr lang="da-DK" sz="2000" dirty="0"/>
              <a:t>p</a:t>
            </a:r>
            <a:r>
              <a:rPr lang="da-DK" sz="2000" dirty="0" smtClean="0"/>
              <a:t>rofessor, dr. phil.  </a:t>
            </a:r>
          </a:p>
          <a:p>
            <a:pPr eaLnBrk="1" hangingPunct="1"/>
            <a:r>
              <a:rPr lang="da-DK" sz="1800" dirty="0" smtClean="0"/>
              <a:t>Institut for Æstetik og Kommunikation</a:t>
            </a:r>
          </a:p>
          <a:p>
            <a:pPr eaLnBrk="1" hangingPunct="1"/>
            <a:r>
              <a:rPr lang="da-DK" sz="1800" dirty="0" smtClean="0"/>
              <a:t>Aarhus Universitet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Positioneringer</a:t>
            </a:r>
            <a:endParaRPr lang="da-DK" dirty="0"/>
          </a:p>
        </p:txBody>
      </p:sp>
      <p:sp>
        <p:nvSpPr>
          <p:cNvPr id="3" name="Pladsholder til indhold 2"/>
          <p:cNvSpPr>
            <a:spLocks noGrp="1"/>
          </p:cNvSpPr>
          <p:nvPr>
            <p:ph idx="1"/>
          </p:nvPr>
        </p:nvSpPr>
        <p:spPr/>
        <p:txBody>
          <a:bodyPr/>
          <a:lstStyle/>
          <a:p>
            <a:r>
              <a:rPr lang="da-DK" dirty="0"/>
              <a:t>Foruden de makrosociale </a:t>
            </a:r>
            <a:r>
              <a:rPr lang="da-DK" dirty="0" err="1"/>
              <a:t>stausroller</a:t>
            </a:r>
            <a:r>
              <a:rPr lang="da-DK" dirty="0"/>
              <a:t> lærer og elev, findes der også de </a:t>
            </a:r>
            <a:r>
              <a:rPr lang="da-DK" dirty="0" err="1"/>
              <a:t>mikrosociale</a:t>
            </a:r>
            <a:r>
              <a:rPr lang="da-DK" dirty="0"/>
              <a:t> talepositioner skribent og læser som er deltagernes udfyldning af </a:t>
            </a:r>
            <a:r>
              <a:rPr lang="da-DK" dirty="0" smtClean="0"/>
              <a:t>rollerne</a:t>
            </a:r>
          </a:p>
          <a:p>
            <a:r>
              <a:rPr lang="da-DK" dirty="0" smtClean="0"/>
              <a:t> Relationerne </a:t>
            </a:r>
            <a:r>
              <a:rPr lang="da-DK" dirty="0"/>
              <a:t>mellem dem er </a:t>
            </a:r>
            <a:endParaRPr lang="da-DK" dirty="0" smtClean="0"/>
          </a:p>
          <a:p>
            <a:pPr lvl="1"/>
            <a:r>
              <a:rPr lang="da-DK" dirty="0" smtClean="0"/>
              <a:t>enten </a:t>
            </a:r>
            <a:r>
              <a:rPr lang="da-DK" dirty="0"/>
              <a:t>symmetriske eller komplementære</a:t>
            </a:r>
            <a:r>
              <a:rPr lang="da-DK" dirty="0" smtClean="0"/>
              <a:t>,</a:t>
            </a:r>
          </a:p>
          <a:p>
            <a:pPr lvl="1"/>
            <a:r>
              <a:rPr lang="da-DK" dirty="0" smtClean="0"/>
              <a:t>enten </a:t>
            </a:r>
            <a:r>
              <a:rPr lang="da-DK" dirty="0"/>
              <a:t>med hensyn til viden eller med hensyn til magt, </a:t>
            </a:r>
            <a:endParaRPr lang="da-DK" dirty="0" smtClean="0"/>
          </a:p>
          <a:p>
            <a:r>
              <a:rPr lang="da-DK" dirty="0" smtClean="0"/>
              <a:t>således </a:t>
            </a:r>
            <a:r>
              <a:rPr lang="da-DK" dirty="0"/>
              <a:t>at der fremkommer fire talepositioner: </a:t>
            </a:r>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1923757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Talepositioner</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642" y="1844824"/>
            <a:ext cx="8273259"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584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Talepositioner i opgavebesvarelse</a:t>
            </a:r>
            <a:endParaRPr lang="da-DK" dirty="0"/>
          </a:p>
        </p:txBody>
      </p:sp>
      <p:sp>
        <p:nvSpPr>
          <p:cNvPr id="3" name="Pladsholder til indhold 2"/>
          <p:cNvSpPr>
            <a:spLocks noGrp="1"/>
          </p:cNvSpPr>
          <p:nvPr>
            <p:ph idx="1"/>
          </p:nvPr>
        </p:nvSpPr>
        <p:spPr/>
        <p:txBody>
          <a:bodyPr/>
          <a:lstStyle/>
          <a:p>
            <a:r>
              <a:rPr lang="da-DK" dirty="0" smtClean="0"/>
              <a:t>Talepositionerne i opgavebesvarelser er en vægtet kombination af </a:t>
            </a:r>
          </a:p>
          <a:p>
            <a:r>
              <a:rPr lang="da-DK" dirty="0" smtClean="0"/>
              <a:t>1. styringsforhold </a:t>
            </a:r>
          </a:p>
          <a:p>
            <a:pPr lvl="1"/>
            <a:r>
              <a:rPr lang="da-DK" dirty="0" smtClean="0"/>
              <a:t>Læreren styrer eleven i en praktisk tekst</a:t>
            </a:r>
          </a:p>
          <a:p>
            <a:r>
              <a:rPr lang="da-DK" dirty="0" smtClean="0"/>
              <a:t>2. belæringsforhold</a:t>
            </a:r>
          </a:p>
          <a:p>
            <a:pPr lvl="1"/>
            <a:r>
              <a:rPr lang="da-DK" dirty="0" smtClean="0"/>
              <a:t>Eleven oplyser eller belærer læreren</a:t>
            </a:r>
          </a:p>
          <a:p>
            <a:r>
              <a:rPr lang="da-DK" dirty="0" smtClean="0"/>
              <a:t>3. rituelt publikumsforhold</a:t>
            </a:r>
          </a:p>
          <a:p>
            <a:pPr lvl="1"/>
            <a:r>
              <a:rPr lang="da-DK" dirty="0" smtClean="0"/>
              <a:t>Eleven vil gerne lave en æstetisk tekst</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2489710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Styringsforhold i skriftkonstellationen</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358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90452" y="1556792"/>
            <a:ext cx="4247306" cy="140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452" y="2852937"/>
            <a:ext cx="3528392" cy="1266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452" y="4086469"/>
            <a:ext cx="4032447" cy="128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180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Belæringsforhold i konstellationen</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8" y="2492896"/>
            <a:ext cx="9367917" cy="166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boks 5"/>
          <p:cNvSpPr txBox="1"/>
          <p:nvPr/>
        </p:nvSpPr>
        <p:spPr>
          <a:xfrm>
            <a:off x="395536" y="4581128"/>
            <a:ext cx="7992888" cy="523220"/>
          </a:xfrm>
          <a:prstGeom prst="rect">
            <a:avLst/>
          </a:prstGeom>
          <a:noFill/>
        </p:spPr>
        <p:txBody>
          <a:bodyPr wrap="square" rtlCol="0">
            <a:spAutoFit/>
          </a:bodyPr>
          <a:lstStyle/>
          <a:p>
            <a:r>
              <a:rPr lang="da-DK" sz="2800" dirty="0" smtClean="0"/>
              <a:t>Her skriver eleven som om hun belærer læreren</a:t>
            </a:r>
            <a:endParaRPr lang="da-DK" dirty="0"/>
          </a:p>
        </p:txBody>
      </p:sp>
    </p:spTree>
    <p:extLst>
      <p:ext uri="{BB962C8B-B14F-4D97-AF65-F5344CB8AC3E}">
        <p14:creationId xmlns:p14="http://schemas.microsoft.com/office/powerpoint/2010/main" val="2592487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Publikumsforhold i konstellationen</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620020"/>
            <a:ext cx="6264695" cy="401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796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Talepositioner og </a:t>
            </a:r>
            <a:br>
              <a:rPr lang="da-DK" dirty="0" smtClean="0"/>
            </a:br>
            <a:r>
              <a:rPr lang="da-DK" dirty="0" smtClean="0"/>
              <a:t>sproglig handlinger</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
        <p:nvSpPr>
          <p:cNvPr id="5" name="Pladsholder til indhold 4"/>
          <p:cNvSpPr>
            <a:spLocks noGrp="1"/>
          </p:cNvSpPr>
          <p:nvPr>
            <p:ph idx="1"/>
          </p:nvPr>
        </p:nvSpPr>
        <p:spPr/>
        <p:txBody>
          <a:bodyPr/>
          <a:lstStyle/>
          <a:p>
            <a:r>
              <a:rPr lang="da-DK" dirty="0" smtClean="0"/>
              <a:t>Talepositionerne er udfyldningen af rollerne i den socialt definerede situation. </a:t>
            </a:r>
          </a:p>
          <a:p>
            <a:r>
              <a:rPr lang="da-DK" dirty="0" smtClean="0"/>
              <a:t>I situationen defineres og forhandles talepositionerne gennem den form som skribenten giver sin sproglige handlinger, dvs. sine tekster. </a:t>
            </a:r>
            <a:endParaRPr lang="da-DK" dirty="0"/>
          </a:p>
        </p:txBody>
      </p:sp>
    </p:spTree>
    <p:extLst>
      <p:ext uri="{BB962C8B-B14F-4D97-AF65-F5344CB8AC3E}">
        <p14:creationId xmlns:p14="http://schemas.microsoft.com/office/powerpoint/2010/main" val="1216615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Skribent og </a:t>
            </a:r>
            <a:br>
              <a:rPr lang="da-DK" dirty="0" smtClean="0"/>
            </a:br>
            <a:r>
              <a:rPr lang="da-DK" dirty="0" smtClean="0"/>
              <a:t>karakter i teksten</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719736" cy="4759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259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Niveauerne i en tekst</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556792"/>
            <a:ext cx="5538219" cy="4568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boks 4"/>
          <p:cNvSpPr txBox="1"/>
          <p:nvPr/>
        </p:nvSpPr>
        <p:spPr>
          <a:xfrm>
            <a:off x="1187624" y="2614480"/>
            <a:ext cx="2232248" cy="1477328"/>
          </a:xfrm>
          <a:prstGeom prst="rect">
            <a:avLst/>
          </a:prstGeom>
          <a:noFill/>
        </p:spPr>
        <p:txBody>
          <a:bodyPr wrap="square" rtlCol="0">
            <a:spAutoFit/>
          </a:bodyPr>
          <a:lstStyle/>
          <a:p>
            <a:r>
              <a:rPr lang="da-DK" dirty="0" smtClean="0"/>
              <a:t>Handling</a:t>
            </a:r>
          </a:p>
          <a:p>
            <a:endParaRPr lang="da-DK" dirty="0" smtClean="0"/>
          </a:p>
          <a:p>
            <a:r>
              <a:rPr lang="da-DK" dirty="0" smtClean="0"/>
              <a:t>Budskab</a:t>
            </a:r>
          </a:p>
          <a:p>
            <a:endParaRPr lang="da-DK" dirty="0" smtClean="0"/>
          </a:p>
          <a:p>
            <a:r>
              <a:rPr lang="da-DK" dirty="0" smtClean="0"/>
              <a:t>Fremstillingsform </a:t>
            </a:r>
            <a:endParaRPr lang="da-DK" dirty="0"/>
          </a:p>
        </p:txBody>
      </p:sp>
      <p:cxnSp>
        <p:nvCxnSpPr>
          <p:cNvPr id="7" name="Lige pilforbindelse 6"/>
          <p:cNvCxnSpPr/>
          <p:nvPr/>
        </p:nvCxnSpPr>
        <p:spPr>
          <a:xfrm>
            <a:off x="2195736" y="2780928"/>
            <a:ext cx="302433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Lige pilforbindelse 8"/>
          <p:cNvCxnSpPr/>
          <p:nvPr/>
        </p:nvCxnSpPr>
        <p:spPr>
          <a:xfrm>
            <a:off x="2303748" y="3353144"/>
            <a:ext cx="27003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Lige pilforbindelse 10"/>
          <p:cNvCxnSpPr/>
          <p:nvPr/>
        </p:nvCxnSpPr>
        <p:spPr>
          <a:xfrm flipV="1">
            <a:off x="3131840" y="3861048"/>
            <a:ext cx="1872208"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197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Handlingstyper</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276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490618"/>
            <a:ext cx="5040560" cy="406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521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Roller i skolen</a:t>
            </a:r>
            <a:endParaRPr lang="da-DK" dirty="0"/>
          </a:p>
        </p:txBody>
      </p:sp>
      <p:sp>
        <p:nvSpPr>
          <p:cNvPr id="3" name="Pladsholder til indhold 2"/>
          <p:cNvSpPr>
            <a:spLocks noGrp="1"/>
          </p:cNvSpPr>
          <p:nvPr>
            <p:ph idx="1"/>
          </p:nvPr>
        </p:nvSpPr>
        <p:spPr/>
        <p:txBody>
          <a:bodyPr/>
          <a:lstStyle/>
          <a:p>
            <a:r>
              <a:rPr lang="da-DK" kern="1200" dirty="0" smtClean="0">
                <a:latin typeface="Arial" charset="0"/>
              </a:rPr>
              <a:t>Formelt </a:t>
            </a:r>
            <a:r>
              <a:rPr lang="da-DK" kern="1200" dirty="0">
                <a:latin typeface="Arial" charset="0"/>
              </a:rPr>
              <a:t>definerede </a:t>
            </a:r>
            <a:r>
              <a:rPr lang="da-DK" kern="1200" dirty="0" smtClean="0">
                <a:latin typeface="Arial" charset="0"/>
              </a:rPr>
              <a:t>statusroller: </a:t>
            </a:r>
            <a:r>
              <a:rPr lang="da-DK" kern="1200" dirty="0">
                <a:latin typeface="Arial" charset="0"/>
              </a:rPr>
              <a:t>lærer og elev. </a:t>
            </a:r>
            <a:endParaRPr lang="da-DK" kern="1200" dirty="0" smtClean="0">
              <a:latin typeface="Arial" charset="0"/>
            </a:endParaRPr>
          </a:p>
          <a:p>
            <a:r>
              <a:rPr lang="da-DK" kern="1200" dirty="0" smtClean="0">
                <a:latin typeface="Arial" charset="0"/>
              </a:rPr>
              <a:t>reguleret </a:t>
            </a:r>
          </a:p>
          <a:p>
            <a:pPr lvl="1"/>
            <a:r>
              <a:rPr lang="da-DK" kern="1200" dirty="0" smtClean="0">
                <a:latin typeface="Arial" charset="0"/>
              </a:rPr>
              <a:t>af </a:t>
            </a:r>
            <a:r>
              <a:rPr lang="da-DK" kern="1200" dirty="0">
                <a:latin typeface="Arial" charset="0"/>
              </a:rPr>
              <a:t>love, bekendtgørelser, og andre styretekster, </a:t>
            </a:r>
            <a:r>
              <a:rPr lang="da-DK" kern="1200" dirty="0" smtClean="0">
                <a:latin typeface="Arial" charset="0"/>
              </a:rPr>
              <a:t>af </a:t>
            </a:r>
            <a:r>
              <a:rPr lang="da-DK" kern="1200" dirty="0">
                <a:latin typeface="Arial" charset="0"/>
              </a:rPr>
              <a:t>overenskomster, arbejdsmarkeds­forhold og lokale kommuners og skolers retningslinjer. </a:t>
            </a:r>
            <a:endParaRPr lang="da-DK" kern="1200" dirty="0" smtClean="0">
              <a:latin typeface="Arial" charset="0"/>
            </a:endParaRPr>
          </a:p>
          <a:p>
            <a:pPr marL="342900" lvl="1" indent="-342900"/>
            <a:r>
              <a:rPr lang="da-DK" kern="1200" dirty="0">
                <a:latin typeface="Arial" charset="0"/>
              </a:rPr>
              <a:t>Rollerelationerne i skolen ligger meget fast og har ikke ændret sig væsentligt i mange år, mens udfyldningen af rollerne, </a:t>
            </a:r>
            <a:r>
              <a:rPr lang="da-DK" kern="1200" dirty="0" err="1">
                <a:latin typeface="Arial" charset="0"/>
              </a:rPr>
              <a:t>talepositio­nerne</a:t>
            </a:r>
            <a:r>
              <a:rPr lang="da-DK" kern="1200" dirty="0">
                <a:latin typeface="Arial" charset="0"/>
              </a:rPr>
              <a:t> og stilen i interaktionens tekster, er i stadig forandring.</a:t>
            </a:r>
          </a:p>
          <a:p>
            <a:endParaRPr lang="da-DK" kern="1200" dirty="0" smtClean="0">
              <a:latin typeface="Arial" charset="0"/>
            </a:endParaRP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3641829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Fremstillingsformer</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916" y="1988840"/>
            <a:ext cx="7415962"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459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Fremstillingsformer</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412776"/>
            <a:ext cx="5904656" cy="4612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04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Lærerkommentarer er evaluerende og normative</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3444" y="2829686"/>
            <a:ext cx="7017111" cy="1270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5944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Progression og fremstillingsformer</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378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3744" y="2141772"/>
            <a:ext cx="3316511" cy="264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228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15677"/>
            <a:ext cx="6552728" cy="5977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15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Fremstillingsformernes sproglige træk</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4321" y="1628775"/>
            <a:ext cx="4595357" cy="367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504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Henvisningstyper</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6732" y="1636066"/>
            <a:ext cx="6110535" cy="3657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838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Informationstyper</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4879" y="1674699"/>
            <a:ext cx="6194241" cy="358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146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Grices</a:t>
            </a:r>
            <a:r>
              <a:rPr lang="da-DK" dirty="0" smtClean="0"/>
              <a:t> maksimer</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1072" y="2623301"/>
            <a:ext cx="6921856" cy="1682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328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Syrer i vores hverdag</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1763" y="2893189"/>
            <a:ext cx="6280473" cy="114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104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Kommunikationsfællesskaber</a:t>
            </a:r>
            <a:endParaRPr lang="da-DK" sz="3600"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2354" y="1628775"/>
            <a:ext cx="5459292" cy="367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501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Syrer i vores hverdag</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5439" y="1628775"/>
            <a:ext cx="6813122" cy="367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007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Konneksionstyper</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8626" y="2080351"/>
            <a:ext cx="5086747" cy="276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36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Forklaringer</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8371" y="2775708"/>
            <a:ext cx="6947257" cy="137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890" y="4293096"/>
            <a:ext cx="7042150" cy="138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6335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Objektiv og subjektiv stil</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0977" y="2077132"/>
            <a:ext cx="6162046" cy="277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7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Objektivt og subjektivt</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9063" y="2375638"/>
            <a:ext cx="6305874" cy="217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058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Genre</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4393" y="2650195"/>
            <a:ext cx="6355214" cy="1629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111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Undergenrer</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8968" y="1665041"/>
            <a:ext cx="5106063" cy="359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39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At blive bevidst om sin identitet</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3428" y="1802814"/>
            <a:ext cx="6257143" cy="332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145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At tage autoritet over sin tekst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8139852" cy="1679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098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Lærerrollen</a:t>
            </a:r>
            <a:endParaRPr lang="da-DK" dirty="0"/>
          </a:p>
        </p:txBody>
      </p:sp>
      <p:sp>
        <p:nvSpPr>
          <p:cNvPr id="3" name="Pladsholder til indhold 2"/>
          <p:cNvSpPr>
            <a:spLocks noGrp="1"/>
          </p:cNvSpPr>
          <p:nvPr>
            <p:ph idx="1"/>
          </p:nvPr>
        </p:nvSpPr>
        <p:spPr/>
        <p:txBody>
          <a:bodyPr/>
          <a:lstStyle/>
          <a:p>
            <a:r>
              <a:rPr lang="da-DK" kern="1200" dirty="0">
                <a:latin typeface="Arial" charset="0"/>
              </a:rPr>
              <a:t>Lærerrollen </a:t>
            </a:r>
          </a:p>
          <a:p>
            <a:pPr lvl="1"/>
            <a:r>
              <a:rPr lang="da-DK" kern="1200" dirty="0">
                <a:latin typeface="Arial" charset="0"/>
              </a:rPr>
              <a:t>er bestemt som den der ved og kan noget, </a:t>
            </a:r>
            <a:endParaRPr lang="da-DK" kern="1200" dirty="0" smtClean="0">
              <a:latin typeface="Arial" charset="0"/>
            </a:endParaRPr>
          </a:p>
          <a:p>
            <a:pPr lvl="1"/>
            <a:r>
              <a:rPr lang="da-DK" kern="1200" dirty="0" smtClean="0">
                <a:latin typeface="Arial" charset="0"/>
              </a:rPr>
              <a:t>som </a:t>
            </a:r>
            <a:r>
              <a:rPr lang="da-DK" kern="1200" dirty="0">
                <a:latin typeface="Arial" charset="0"/>
              </a:rPr>
              <a:t>har dokumenterede kompetencer på et fagligt område, </a:t>
            </a:r>
          </a:p>
          <a:p>
            <a:pPr lvl="1"/>
            <a:r>
              <a:rPr lang="da-DK" kern="1200" dirty="0" smtClean="0">
                <a:latin typeface="Arial" charset="0"/>
              </a:rPr>
              <a:t>som </a:t>
            </a:r>
            <a:r>
              <a:rPr lang="da-DK" kern="1200" dirty="0">
                <a:latin typeface="Arial" charset="0"/>
              </a:rPr>
              <a:t>mod betaling skal undervise eleverne i denne viden og kunnen på skemalagte tidspunkter og under </a:t>
            </a:r>
            <a:r>
              <a:rPr lang="da-DK" kern="1200" dirty="0" err="1">
                <a:latin typeface="Arial" charset="0"/>
              </a:rPr>
              <a:t>overenskomstregu­lerede</a:t>
            </a:r>
            <a:r>
              <a:rPr lang="da-DK" kern="1200" dirty="0">
                <a:latin typeface="Arial" charset="0"/>
              </a:rPr>
              <a:t> vilkår. </a:t>
            </a:r>
          </a:p>
          <a:p>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2489280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Elevrollen</a:t>
            </a:r>
            <a:endParaRPr lang="da-DK" dirty="0"/>
          </a:p>
        </p:txBody>
      </p:sp>
      <p:sp>
        <p:nvSpPr>
          <p:cNvPr id="3" name="Pladsholder til indhold 2"/>
          <p:cNvSpPr>
            <a:spLocks noGrp="1"/>
          </p:cNvSpPr>
          <p:nvPr>
            <p:ph idx="1"/>
          </p:nvPr>
        </p:nvSpPr>
        <p:spPr/>
        <p:txBody>
          <a:bodyPr/>
          <a:lstStyle/>
          <a:p>
            <a:r>
              <a:rPr lang="da-DK" kern="1200" dirty="0">
                <a:latin typeface="Arial" charset="0"/>
              </a:rPr>
              <a:t>Elevernes roller </a:t>
            </a:r>
          </a:p>
          <a:p>
            <a:pPr lvl="1"/>
            <a:r>
              <a:rPr lang="da-DK" kern="1200" dirty="0">
                <a:latin typeface="Arial" charset="0"/>
              </a:rPr>
              <a:t>at de direkte eller, som oftest, indirekte gennem skatten betaler for at modtage undervisning; </a:t>
            </a:r>
            <a:endParaRPr lang="da-DK" kern="1200" dirty="0" smtClean="0">
              <a:latin typeface="Arial" charset="0"/>
            </a:endParaRPr>
          </a:p>
          <a:p>
            <a:pPr lvl="1"/>
            <a:r>
              <a:rPr lang="da-DK" kern="1200" dirty="0" smtClean="0">
                <a:latin typeface="Arial" charset="0"/>
              </a:rPr>
              <a:t>de </a:t>
            </a:r>
            <a:r>
              <a:rPr lang="da-DK" kern="1200" dirty="0">
                <a:latin typeface="Arial" charset="0"/>
              </a:rPr>
              <a:t>har pligt til at deltage i undervisningen og har mulighed for at indstille sig til eksaminer der giver beviser på erhvervede kompetencer.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3256843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Rolleinteraktioner </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
        <p:nvSpPr>
          <p:cNvPr id="6" name="Pladsholder til indhold 5"/>
          <p:cNvSpPr>
            <a:spLocks noGrp="1"/>
          </p:cNvSpPr>
          <p:nvPr>
            <p:ph idx="1"/>
          </p:nvPr>
        </p:nvSpPr>
        <p:spPr/>
        <p:txBody>
          <a:bodyPr/>
          <a:lstStyle/>
          <a:p>
            <a:r>
              <a:rPr lang="da-DK" sz="2000" dirty="0"/>
              <a:t>Rollerne gennemspilles i forskellige situationer:</a:t>
            </a:r>
          </a:p>
          <a:p>
            <a:r>
              <a:rPr lang="da-DK" sz="2000" dirty="0"/>
              <a:t>i </a:t>
            </a:r>
            <a:r>
              <a:rPr lang="da-DK" sz="2000" dirty="0" smtClean="0"/>
              <a:t>lærebogen</a:t>
            </a:r>
          </a:p>
          <a:p>
            <a:pPr lvl="1"/>
            <a:r>
              <a:rPr lang="da-DK" sz="1800" dirty="0" smtClean="0"/>
              <a:t>som </a:t>
            </a:r>
            <a:r>
              <a:rPr lang="da-DK" sz="1800" dirty="0"/>
              <a:t>er skriftlig massekom­munikation til alle elever i faget; </a:t>
            </a:r>
          </a:p>
          <a:p>
            <a:r>
              <a:rPr lang="da-DK" sz="2000" dirty="0"/>
              <a:t>i tavleundervisningen og skriveordrer, </a:t>
            </a:r>
            <a:endParaRPr lang="da-DK" sz="2000" dirty="0" smtClean="0"/>
          </a:p>
          <a:p>
            <a:pPr lvl="1"/>
            <a:r>
              <a:rPr lang="da-DK" sz="1800" dirty="0" smtClean="0"/>
              <a:t>som </a:t>
            </a:r>
            <a:r>
              <a:rPr lang="da-DK" sz="1800" dirty="0"/>
              <a:t>er hhv. mundtlig og skriftlig, en-til-mange-kommunikation til eleverne i klassen; </a:t>
            </a:r>
          </a:p>
          <a:p>
            <a:r>
              <a:rPr lang="da-DK" sz="2000" dirty="0"/>
              <a:t>i opgavebesvarelser, </a:t>
            </a:r>
            <a:endParaRPr lang="da-DK" sz="2000" dirty="0" smtClean="0"/>
          </a:p>
          <a:p>
            <a:pPr lvl="1"/>
            <a:r>
              <a:rPr lang="da-DK" sz="1800" dirty="0" smtClean="0"/>
              <a:t>som </a:t>
            </a:r>
            <a:r>
              <a:rPr lang="da-DK" sz="1800" dirty="0"/>
              <a:t>er omvendt massekommunikation, dvs. mange-til-en-kommunikation til læreren, </a:t>
            </a:r>
          </a:p>
          <a:p>
            <a:r>
              <a:rPr lang="da-DK" sz="2000" dirty="0" err="1"/>
              <a:t>lærerkommen­tarer</a:t>
            </a:r>
            <a:r>
              <a:rPr lang="da-DK" sz="2000" dirty="0"/>
              <a:t>, </a:t>
            </a:r>
            <a:endParaRPr lang="da-DK" sz="2000" dirty="0" smtClean="0"/>
          </a:p>
          <a:p>
            <a:pPr lvl="1"/>
            <a:r>
              <a:rPr lang="da-DK" sz="1800" dirty="0" smtClean="0"/>
              <a:t>som </a:t>
            </a:r>
            <a:r>
              <a:rPr lang="da-DK" sz="1800" dirty="0"/>
              <a:t>er skriftlige en-til-en-kommunikation mellem elev og lærer. </a:t>
            </a:r>
          </a:p>
          <a:p>
            <a:endParaRPr lang="da-DK" dirty="0"/>
          </a:p>
        </p:txBody>
      </p:sp>
    </p:spTree>
    <p:extLst>
      <p:ext uri="{BB962C8B-B14F-4D97-AF65-F5344CB8AC3E}">
        <p14:creationId xmlns:p14="http://schemas.microsoft.com/office/powerpoint/2010/main" val="2866706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Skriftkonstellation </a:t>
            </a:r>
            <a:endParaRPr lang="da-DK" dirty="0"/>
          </a:p>
        </p:txBody>
      </p:sp>
      <p:sp>
        <p:nvSpPr>
          <p:cNvPr id="3" name="Pladsholder til indhold 2"/>
          <p:cNvSpPr>
            <a:spLocks noGrp="1"/>
          </p:cNvSpPr>
          <p:nvPr>
            <p:ph idx="1"/>
          </p:nvPr>
        </p:nvSpPr>
        <p:spPr/>
        <p:txBody>
          <a:bodyPr/>
          <a:lstStyle/>
          <a:p>
            <a:r>
              <a:rPr lang="da-DK" dirty="0" smtClean="0"/>
              <a:t>En skriftkonstellation</a:t>
            </a:r>
            <a:r>
              <a:rPr lang="da-DK" dirty="0"/>
              <a:t> </a:t>
            </a:r>
            <a:r>
              <a:rPr lang="da-DK" dirty="0" smtClean="0"/>
              <a:t>er </a:t>
            </a:r>
            <a:r>
              <a:rPr lang="da-DK" dirty="0"/>
              <a:t>en interaktionskæde der består af: </a:t>
            </a:r>
            <a:endParaRPr lang="da-DK" dirty="0" smtClean="0"/>
          </a:p>
          <a:p>
            <a:r>
              <a:rPr lang="da-DK" dirty="0" smtClean="0"/>
              <a:t>1</a:t>
            </a:r>
            <a:r>
              <a:rPr lang="da-DK" dirty="0"/>
              <a:t>. lærerens skriveordre, </a:t>
            </a:r>
            <a:endParaRPr lang="da-DK" dirty="0" smtClean="0"/>
          </a:p>
          <a:p>
            <a:r>
              <a:rPr lang="da-DK" dirty="0" smtClean="0"/>
              <a:t>2</a:t>
            </a:r>
            <a:r>
              <a:rPr lang="da-DK" dirty="0"/>
              <a:t>. elevens opgavebesvarelse </a:t>
            </a:r>
            <a:endParaRPr lang="da-DK" dirty="0" smtClean="0"/>
          </a:p>
          <a:p>
            <a:r>
              <a:rPr lang="da-DK" dirty="0" smtClean="0"/>
              <a:t>3</a:t>
            </a:r>
            <a:r>
              <a:rPr lang="da-DK" dirty="0"/>
              <a:t>. lærerens eventuelle rettelser, kommentarer, evaluering og karaktergivning af opgavebesvarelsen. </a:t>
            </a:r>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spTree>
    <p:extLst>
      <p:ext uri="{BB962C8B-B14F-4D97-AF65-F5344CB8AC3E}">
        <p14:creationId xmlns:p14="http://schemas.microsoft.com/office/powerpoint/2010/main" val="3865089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Skriveordre</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8994" y="2190544"/>
            <a:ext cx="7706012" cy="254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187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Opgavebesvarelse og lærerkommentarer</a:t>
            </a:r>
            <a:endParaRPr lang="da-DK" dirty="0"/>
          </a:p>
        </p:txBody>
      </p:sp>
      <p:sp>
        <p:nvSpPr>
          <p:cNvPr id="4" name="Pladsholder til sidefod 3"/>
          <p:cNvSpPr>
            <a:spLocks noGrp="1"/>
          </p:cNvSpPr>
          <p:nvPr>
            <p:ph type="ftr" sz="quarter" idx="10"/>
          </p:nvPr>
        </p:nvSpPr>
        <p:spPr/>
        <p:txBody>
          <a:bodyPr/>
          <a:lstStyle/>
          <a:p>
            <a:pPr>
              <a:defRPr/>
            </a:pPr>
            <a:r>
              <a:rPr lang="pt-BR" smtClean="0"/>
              <a:t>A A R H U S   U N I V E R S I T E T            Institut for Æstetik og Kommunikation</a:t>
            </a:r>
            <a:endParaRPr lang="da-DK"/>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484784"/>
            <a:ext cx="7362981" cy="2643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221088"/>
            <a:ext cx="7199313"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427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AU design">
  <a:themeElements>
    <a:clrScheme name="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 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U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21798</TotalTime>
  <Words>1601</Words>
  <Application>Microsoft Office PowerPoint</Application>
  <PresentationFormat>Skærmshow (4:3)</PresentationFormat>
  <Paragraphs>136</Paragraphs>
  <Slides>38</Slides>
  <Notes>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38</vt:i4>
      </vt:variant>
    </vt:vector>
  </HeadingPairs>
  <TitlesOfParts>
    <vt:vector size="44" baseType="lpstr">
      <vt:lpstr>Arial</vt:lpstr>
      <vt:lpstr>ＭＳ Ｐゴシック</vt:lpstr>
      <vt:lpstr>Wingdings</vt:lpstr>
      <vt:lpstr>Futura Medium</vt:lpstr>
      <vt:lpstr>Verdana</vt:lpstr>
      <vt:lpstr>AU design</vt:lpstr>
      <vt:lpstr>Den dobbelte genreforventning</vt:lpstr>
      <vt:lpstr>Roller i skolen</vt:lpstr>
      <vt:lpstr>Kommunikationsfællesskaber</vt:lpstr>
      <vt:lpstr>Lærerrollen</vt:lpstr>
      <vt:lpstr>Elevrollen</vt:lpstr>
      <vt:lpstr>Rolleinteraktioner </vt:lpstr>
      <vt:lpstr>Skriftkonstellation </vt:lpstr>
      <vt:lpstr>Skriveordre</vt:lpstr>
      <vt:lpstr>Opgavebesvarelse og lærerkommentarer</vt:lpstr>
      <vt:lpstr>Positioneringer</vt:lpstr>
      <vt:lpstr>Talepositioner</vt:lpstr>
      <vt:lpstr>Talepositioner i opgavebesvarelse</vt:lpstr>
      <vt:lpstr>Styringsforhold i skriftkonstellationen</vt:lpstr>
      <vt:lpstr>Belæringsforhold i konstellationen</vt:lpstr>
      <vt:lpstr>Publikumsforhold i konstellationen</vt:lpstr>
      <vt:lpstr>Talepositioner og  sproglig handlinger</vt:lpstr>
      <vt:lpstr>Skribent og  karakter i teksten</vt:lpstr>
      <vt:lpstr>Niveauerne i en tekst</vt:lpstr>
      <vt:lpstr>Handlingstyper</vt:lpstr>
      <vt:lpstr>Fremstillingsformer</vt:lpstr>
      <vt:lpstr>Fremstillingsformer</vt:lpstr>
      <vt:lpstr>Lærerkommentarer er evaluerende og normative</vt:lpstr>
      <vt:lpstr>Progression og fremstillingsformer</vt:lpstr>
      <vt:lpstr>PowerPoint-præsentation</vt:lpstr>
      <vt:lpstr>Fremstillingsformernes sproglige træk</vt:lpstr>
      <vt:lpstr>Henvisningstyper</vt:lpstr>
      <vt:lpstr>Informationstyper</vt:lpstr>
      <vt:lpstr>Grices maksimer</vt:lpstr>
      <vt:lpstr>Syrer i vores hverdag</vt:lpstr>
      <vt:lpstr>Syrer i vores hverdag</vt:lpstr>
      <vt:lpstr>Konneksionstyper</vt:lpstr>
      <vt:lpstr>Forklaringer</vt:lpstr>
      <vt:lpstr>Objektiv og subjektiv stil</vt:lpstr>
      <vt:lpstr>Objektivt og subjektivt</vt:lpstr>
      <vt:lpstr>Genre</vt:lpstr>
      <vt:lpstr>Undergenrer</vt:lpstr>
      <vt:lpstr>At blive bevidst om sin identitet</vt:lpstr>
      <vt:lpstr>At tage autoritet over sin tekst </vt:lpstr>
    </vt:vector>
  </TitlesOfParts>
  <Company>Aarhus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Tekstkomposition</dc:title>
  <dc:creator>Ole Togeby</dc:creator>
  <cp:lastModifiedBy>Ole Togeby</cp:lastModifiedBy>
  <cp:revision>265</cp:revision>
  <cp:lastPrinted>2017-11-07T08:22:04Z</cp:lastPrinted>
  <dcterms:created xsi:type="dcterms:W3CDTF">2005-09-07T13:38:28Z</dcterms:created>
  <dcterms:modified xsi:type="dcterms:W3CDTF">2017-11-07T08:25:53Z</dcterms:modified>
</cp:coreProperties>
</file>